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Caveat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Playfair Display"/>
      <p:regular r:id="rId29"/>
      <p:bold r:id="rId30"/>
      <p:italic r:id="rId31"/>
      <p:boldItalic r:id="rId32"/>
    </p:embeddedFont>
    <p:embeddedFont>
      <p:font typeface="Lobster"/>
      <p:regular r:id="rId33"/>
    </p:embeddedFont>
    <p:embeddedFont>
      <p:font typeface="PT Sans Narrow"/>
      <p:regular r:id="rId34"/>
      <p:bold r:id="rId35"/>
    </p:embeddedFont>
    <p:embeddedFont>
      <p:font typeface="Permanent Marker"/>
      <p:regular r:id="rId36"/>
    </p:embeddedFont>
    <p:embeddedFont>
      <p:font typeface="Roboto Mono"/>
      <p:regular r:id="rId37"/>
      <p:bold r:id="rId38"/>
      <p:italic r:id="rId39"/>
      <p:boldItalic r:id="rId40"/>
    </p:embeddedFont>
    <p:embeddedFont>
      <p:font typeface="Ultra"/>
      <p:regular r:id="rId41"/>
    </p:embeddedFont>
    <p:embeddedFont>
      <p:font typeface="Comfortaa"/>
      <p:regular r:id="rId42"/>
      <p:bold r:id="rId43"/>
    </p:embeddedFont>
    <p:embeddedFont>
      <p:font typeface="Open Sans"/>
      <p:regular r:id="rId44"/>
      <p:bold r:id="rId45"/>
      <p:italic r:id="rId46"/>
      <p:boldItalic r:id="rId47"/>
    </p:embeddedFont>
    <p:embeddedFont>
      <p:font typeface="Alegreya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Italic.fntdata"/><Relationship Id="rId42" Type="http://schemas.openxmlformats.org/officeDocument/2006/relationships/font" Target="fonts/Comfortaa-regular.fntdata"/><Relationship Id="rId41" Type="http://schemas.openxmlformats.org/officeDocument/2006/relationships/font" Target="fonts/Ultra-regular.fntdata"/><Relationship Id="rId44" Type="http://schemas.openxmlformats.org/officeDocument/2006/relationships/font" Target="fonts/OpenSans-regular.fntdata"/><Relationship Id="rId43" Type="http://schemas.openxmlformats.org/officeDocument/2006/relationships/font" Target="fonts/Comfortaa-bold.fntdata"/><Relationship Id="rId46" Type="http://schemas.openxmlformats.org/officeDocument/2006/relationships/font" Target="fonts/OpenSans-italic.fntdata"/><Relationship Id="rId45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legreya-regular.fntdata"/><Relationship Id="rId47" Type="http://schemas.openxmlformats.org/officeDocument/2006/relationships/font" Target="fonts/OpenSans-boldItalic.fntdata"/><Relationship Id="rId49" Type="http://schemas.openxmlformats.org/officeDocument/2006/relationships/font" Target="fonts/Alegrey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layfairDisplay-italic.fntdata"/><Relationship Id="rId30" Type="http://schemas.openxmlformats.org/officeDocument/2006/relationships/font" Target="fonts/PlayfairDisplay-bold.fntdata"/><Relationship Id="rId33" Type="http://schemas.openxmlformats.org/officeDocument/2006/relationships/font" Target="fonts/Lobster-regular.fntdata"/><Relationship Id="rId32" Type="http://schemas.openxmlformats.org/officeDocument/2006/relationships/font" Target="fonts/PlayfairDisplay-boldItalic.fntdata"/><Relationship Id="rId35" Type="http://schemas.openxmlformats.org/officeDocument/2006/relationships/font" Target="fonts/PTSansNarrow-bold.fntdata"/><Relationship Id="rId34" Type="http://schemas.openxmlformats.org/officeDocument/2006/relationships/font" Target="fonts/PTSansNarrow-regular.fntdata"/><Relationship Id="rId37" Type="http://schemas.openxmlformats.org/officeDocument/2006/relationships/font" Target="fonts/RobotoMono-regular.fntdata"/><Relationship Id="rId36" Type="http://schemas.openxmlformats.org/officeDocument/2006/relationships/font" Target="fonts/PermanentMarker-regular.fntdata"/><Relationship Id="rId39" Type="http://schemas.openxmlformats.org/officeDocument/2006/relationships/font" Target="fonts/RobotoMono-italic.fntdata"/><Relationship Id="rId38" Type="http://schemas.openxmlformats.org/officeDocument/2006/relationships/font" Target="fonts/RobotoMon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aveat-bold.fntdata"/><Relationship Id="rId23" Type="http://schemas.openxmlformats.org/officeDocument/2006/relationships/font" Target="fonts/Caveat-regular.fntdata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29" Type="http://schemas.openxmlformats.org/officeDocument/2006/relationships/font" Target="fonts/PlayfairDisplay-regular.fntdata"/><Relationship Id="rId51" Type="http://schemas.openxmlformats.org/officeDocument/2006/relationships/font" Target="fonts/Alegreya-boldItalic.fntdata"/><Relationship Id="rId50" Type="http://schemas.openxmlformats.org/officeDocument/2006/relationships/font" Target="fonts/Alegreya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1.1.1.1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ef5ccc0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ef5ccc0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2b48cae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a2b48cae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eef039ab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eef039ab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2b48cae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a2b48cae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eef039ab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eef039ab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2ab625d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a2ab625d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ef87635e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ef87635e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a2ab625d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a2ab625d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2ab625d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a2ab625d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2ab625d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2ab625d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https://1.1.1.1/</a:t>
            </a:r>
            <a:r>
              <a:rPr lang="en"/>
              <a:t> -&gt; Presentaciòn e info adicional del servicio provisto. 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ed648a4c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ed648a4c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PCH -&gt; Packet Clearing House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2ab625d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a2ab625d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2ab625d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2ab625d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2b48ca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a2b48ca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eef039ab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eef039ab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eef039ab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eef039ab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0" y="0"/>
            <a:ext cx="4583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hyperlink" Target="https://blog.apnic.net/2018/08/17/sunrise-dns-over-tls-sunset-dnssec/" TargetMode="External"/><Relationship Id="rId5" Type="http://schemas.openxmlformats.org/officeDocument/2006/relationships/hyperlink" Target="https://blog.apnic.net/2018/08/20/dnssec-and-dns-over-tl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medium.com/@brannondorsey/attacking-private-networks-from-the-internet-with-dns-rebinding-ea7098a2d325" TargetMode="Externa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hyperlink" Target="https://indico.dns-oarc.net/event/28/contributions/515/attachments/490/799/Removing_EDNS_Workarounds.pdf" TargetMode="External"/><Relationship Id="rId10" Type="http://schemas.openxmlformats.org/officeDocument/2006/relationships/hyperlink" Target="https://indico.dns-oarc.net/event/28/contributions/515/author/629" TargetMode="External"/><Relationship Id="rId13" Type="http://schemas.openxmlformats.org/officeDocument/2006/relationships/image" Target="../media/image22.png"/><Relationship Id="rId12" Type="http://schemas.openxmlformats.org/officeDocument/2006/relationships/hyperlink" Target="https://youtu.be/9YYH8JFH_bY?t=5198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isc.org/blogs/end-to-bandaids/" TargetMode="External"/><Relationship Id="rId4" Type="http://schemas.openxmlformats.org/officeDocument/2006/relationships/hyperlink" Target="https://en.blog.nic.cz/2018/03/14/together-for-better-stability-speed-and-further-extensibility-of-the-dns-ecosystem/" TargetMode="External"/><Relationship Id="rId9" Type="http://schemas.openxmlformats.org/officeDocument/2006/relationships/hyperlink" Target="https://indico.dns-oarc.net/event/28/contributions/515/author/628" TargetMode="External"/><Relationship Id="rId5" Type="http://schemas.openxmlformats.org/officeDocument/2006/relationships/hyperlink" Target="https://blog.powerdns.com/2018/03/22/removing-edns-workarounds/" TargetMode="External"/><Relationship Id="rId6" Type="http://schemas.openxmlformats.org/officeDocument/2006/relationships/hyperlink" Target="https://www.nlnetlabs.nl/news/2018/Jun/07/putting-an-end-to-workarounds-for-broken-software/" TargetMode="External"/><Relationship Id="rId7" Type="http://schemas.openxmlformats.org/officeDocument/2006/relationships/hyperlink" Target="https://indico.dns-oarc.net/event/28/contributions/515/author/627" TargetMode="External"/><Relationship Id="rId8" Type="http://schemas.openxmlformats.org/officeDocument/2006/relationships/hyperlink" Target="https://indico.dns-oarc.net/event/28/contributions/515/author/630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apnic.net" TargetMode="External"/><Relationship Id="rId4" Type="http://schemas.openxmlformats.org/officeDocument/2006/relationships/hyperlink" Target="http://www.nic.cz" TargetMode="External"/><Relationship Id="rId9" Type="http://schemas.openxmlformats.org/officeDocument/2006/relationships/hyperlink" Target="http://www.sinodun.com" TargetMode="External"/><Relationship Id="rId5" Type="http://schemas.openxmlformats.org/officeDocument/2006/relationships/hyperlink" Target="http://www.dns-oarc.net" TargetMode="External"/><Relationship Id="rId6" Type="http://schemas.openxmlformats.org/officeDocument/2006/relationships/hyperlink" Target="http://www.isc.org" TargetMode="External"/><Relationship Id="rId7" Type="http://schemas.openxmlformats.org/officeDocument/2006/relationships/hyperlink" Target="http://www.nlnetlabs.nl" TargetMode="External"/><Relationship Id="rId8" Type="http://schemas.openxmlformats.org/officeDocument/2006/relationships/hyperlink" Target="http://www.powerdns.com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tools.ietf.org/html/draft-ietf-doh-dns-over-https-14" TargetMode="Externa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7.png"/><Relationship Id="rId13" Type="http://schemas.openxmlformats.org/officeDocument/2006/relationships/image" Target="../media/image3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dnsprivacy.org" TargetMode="External"/><Relationship Id="rId4" Type="http://schemas.openxmlformats.org/officeDocument/2006/relationships/hyperlink" Target="https://hacks.mozilla.org/2018/05/a-cartoon-intro-to-dns-over-https/" TargetMode="External"/><Relationship Id="rId9" Type="http://schemas.openxmlformats.org/officeDocument/2006/relationships/image" Target="../media/image14.png"/><Relationship Id="rId15" Type="http://schemas.openxmlformats.org/officeDocument/2006/relationships/image" Target="../media/image13.png"/><Relationship Id="rId14" Type="http://schemas.openxmlformats.org/officeDocument/2006/relationships/image" Target="../media/image8.png"/><Relationship Id="rId17" Type="http://schemas.openxmlformats.org/officeDocument/2006/relationships/image" Target="../media/image5.png"/><Relationship Id="rId16" Type="http://schemas.openxmlformats.org/officeDocument/2006/relationships/image" Target="../media/image4.png"/><Relationship Id="rId5" Type="http://schemas.openxmlformats.org/officeDocument/2006/relationships/hyperlink" Target="https://bitsup.blogspot.com/2018/05/the-benefits-of-https-for-dns.html" TargetMode="External"/><Relationship Id="rId6" Type="http://schemas.openxmlformats.org/officeDocument/2006/relationships/image" Target="../media/image16.png"/><Relationship Id="rId18" Type="http://schemas.openxmlformats.org/officeDocument/2006/relationships/image" Target="../media/image9.png"/><Relationship Id="rId7" Type="http://schemas.openxmlformats.org/officeDocument/2006/relationships/image" Target="../media/image20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curl/curl/wiki/DNS-over-HTTPS" TargetMode="External"/><Relationship Id="rId4" Type="http://schemas.openxmlformats.org/officeDocument/2006/relationships/hyperlink" Target="https://www.dnsprivacy.org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s://en.wikipedia.org/wiki/DNS_over_HTTPS" TargetMode="External"/><Relationship Id="rId6" Type="http://schemas.openxmlformats.org/officeDocument/2006/relationships/image" Target="../media/image20.png"/><Relationship Id="rId7" Type="http://schemas.openxmlformats.org/officeDocument/2006/relationships/image" Target="../media/image7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DNS News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(August, 2018)</a:t>
            </a:r>
            <a:endParaRPr/>
          </a:p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(And some nightmare)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bad guys appear ...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266325"/>
            <a:ext cx="6408300" cy="10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happens when someone access to a financial service, … </a:t>
            </a:r>
            <a:r>
              <a:rPr b="1" lang="en"/>
              <a:t>but it isn’t what you supposed to be</a:t>
            </a:r>
            <a:r>
              <a:rPr b="1" lang="en"/>
              <a:t>? (phishing)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b="0" l="50726" r="0" t="0"/>
          <a:stretch/>
        </p:blipFill>
        <p:spPr>
          <a:xfrm>
            <a:off x="6911100" y="1647325"/>
            <a:ext cx="1921201" cy="19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271075" y="2307225"/>
            <a:ext cx="6408300" cy="15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your</a:t>
            </a:r>
            <a:r>
              <a:rPr lang="en"/>
              <a:t> browser, suddenly says that your SSL (TLS) certificate isn’t </a:t>
            </a:r>
            <a:r>
              <a:rPr b="1" i="1" lang="en" u="sng"/>
              <a:t>VALID</a:t>
            </a:r>
            <a:r>
              <a:rPr lang="en"/>
              <a:t> anymore? (unsigned)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(HTTPS validates signed certificates </a:t>
            </a:r>
            <a:r>
              <a:rPr b="1" lang="en"/>
              <a:t>... but nothing to do with hostname to ip mapping</a:t>
            </a:r>
            <a:r>
              <a:rPr lang="en"/>
              <a:t>) - A trusted IP address.</a:t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265575" y="4107225"/>
            <a:ext cx="5846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That’s it ... </a:t>
            </a:r>
            <a:r>
              <a:rPr b="1" i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Scams come to life!</a:t>
            </a:r>
            <a:endParaRPr b="1" i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5302800" y="805075"/>
            <a:ext cx="3359400" cy="4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omfortaa"/>
                <a:ea typeface="Comfortaa"/>
                <a:cs typeface="Comfortaa"/>
                <a:sym typeface="Comfortaa"/>
              </a:rPr>
              <a:t>April 24th, 2018</a:t>
            </a:r>
            <a:r>
              <a:rPr b="1" lang="en" sz="1300"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b="1"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latin typeface="Comfortaa"/>
                <a:ea typeface="Comfortaa"/>
                <a:cs typeface="Comfortaa"/>
                <a:sym typeface="Comfortaa"/>
              </a:rPr>
              <a:t>In a illegal way, </a:t>
            </a:r>
            <a:r>
              <a:rPr b="1" lang="en" sz="1300">
                <a:latin typeface="Comfortaa"/>
                <a:ea typeface="Comfortaa"/>
                <a:cs typeface="Comfortaa"/>
                <a:sym typeface="Comfortaa"/>
              </a:rPr>
              <a:t>fake BGP routes (prefixes) were published </a:t>
            </a:r>
            <a:r>
              <a:rPr lang="en" sz="1300">
                <a:latin typeface="Comfortaa"/>
                <a:ea typeface="Comfortaa"/>
                <a:cs typeface="Comfortaa"/>
                <a:sym typeface="Comfortaa"/>
              </a:rPr>
              <a:t>for DNS service, “Route 53” (AWS), affecting the service in a partial way, 1300 IPs roughly </a:t>
            </a:r>
            <a:r>
              <a:rPr lang="en" sz="1300">
                <a:latin typeface="Comfortaa"/>
                <a:ea typeface="Comfortaa"/>
                <a:cs typeface="Comfortaa"/>
                <a:sym typeface="Comfortaa"/>
              </a:rPr>
              <a:t>(</a:t>
            </a:r>
            <a:r>
              <a:rPr b="1" lang="en" sz="1300">
                <a:latin typeface="Comfortaa"/>
                <a:ea typeface="Comfortaa"/>
                <a:cs typeface="Comfortaa"/>
                <a:sym typeface="Comfortaa"/>
              </a:rPr>
              <a:t>BGP hijacking</a:t>
            </a:r>
            <a:r>
              <a:rPr lang="en" sz="1300"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latin typeface="Comfortaa"/>
                <a:ea typeface="Comfortaa"/>
                <a:cs typeface="Comfortaa"/>
                <a:sym typeface="Comfortaa"/>
              </a:rPr>
              <a:t>The attack - few hours -, had as final destination </a:t>
            </a:r>
            <a:r>
              <a:rPr b="1" lang="en" sz="1300">
                <a:latin typeface="Comfortaa"/>
                <a:ea typeface="Comfortaa"/>
                <a:cs typeface="Comfortaa"/>
                <a:sym typeface="Comfortaa"/>
              </a:rPr>
              <a:t>MyEtherWallet.com site,</a:t>
            </a:r>
            <a:r>
              <a:rPr lang="en" sz="1300">
                <a:latin typeface="Comfortaa"/>
                <a:ea typeface="Comfortaa"/>
                <a:cs typeface="Comfortaa"/>
                <a:sym typeface="Comfortaa"/>
              </a:rPr>
              <a:t> with DNS servers redirecting traffic to servers located in Russia.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Ultra"/>
                <a:ea typeface="Ultra"/>
                <a:cs typeface="Ultra"/>
                <a:sym typeface="Ultra"/>
              </a:rPr>
              <a:t>Detail: Damage was about </a:t>
            </a:r>
            <a:r>
              <a:rPr lang="en" sz="1300">
                <a:latin typeface="Ultra"/>
                <a:ea typeface="Ultra"/>
                <a:cs typeface="Ultra"/>
                <a:sym typeface="Ultra"/>
              </a:rPr>
              <a:t>150.000 USD. (215 ETHereum)</a:t>
            </a:r>
            <a:endParaRPr sz="1300">
              <a:latin typeface="Ultra"/>
              <a:ea typeface="Ultra"/>
              <a:cs typeface="Ultra"/>
              <a:sym typeface="Ultr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Permanent Marker"/>
                <a:ea typeface="Permanent Marker"/>
                <a:cs typeface="Permanent Marker"/>
                <a:sym typeface="Permanent Marker"/>
              </a:rPr>
              <a:t>It should be noted that the DNS zone lacked DNSSEC support</a:t>
            </a:r>
            <a:r>
              <a:rPr lang="en" sz="1300">
                <a:latin typeface="Permanent Marker"/>
                <a:ea typeface="Permanent Marker"/>
                <a:cs typeface="Permanent Marker"/>
                <a:sym typeface="Permanent Marker"/>
              </a:rPr>
              <a:t>...</a:t>
            </a:r>
            <a:endParaRPr i="1" sz="13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3688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Hackers in action (1 of 2)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51" y="1137725"/>
            <a:ext cx="4920450" cy="3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347575" y="4340775"/>
            <a:ext cx="49551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legreya"/>
                <a:ea typeface="Alegreya"/>
                <a:cs typeface="Alegreya"/>
                <a:sym typeface="Alegreya"/>
              </a:rPr>
              <a:t>Fuente: </a:t>
            </a:r>
            <a:r>
              <a:rPr lang="en" sz="1000">
                <a:latin typeface="Alegreya"/>
                <a:ea typeface="Alegreya"/>
                <a:cs typeface="Alegreya"/>
                <a:sym typeface="Alegreya"/>
              </a:rPr>
              <a:t>https://doublepulsar.com/hijack-of-amazons-internet-domain-service-used-to-reroute-web-traffic-for-two-hours-unnoticed-3a6f0dda6a6f</a:t>
            </a:r>
            <a:endParaRPr sz="1000"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311700" y="1190125"/>
            <a:ext cx="84222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DNSSEC/</a:t>
            </a: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DNS Security Extensions</a:t>
            </a: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, are extensions to DNS </a:t>
            </a: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protocol, that are meant to verify in a unique way thats answers from the DNS service are authentic, because there are signed zone/records (by using PKI).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It alse uses as mechanism, </a:t>
            </a: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EDNS0 (DNS extensions to the original protocol).</a:t>
            </a:r>
            <a:endParaRPr/>
          </a:p>
        </p:txBody>
      </p:sp>
      <p:sp>
        <p:nvSpPr>
          <p:cNvPr id="175" name="Google Shape;175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DNSSEC to our rescue … (What’s its purpose?)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200" y="2663425"/>
            <a:ext cx="1721175" cy="17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311700" y="2548900"/>
            <a:ext cx="64884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There are some thoughts that says (because since its nature), is complementary to </a:t>
            </a:r>
            <a:r>
              <a:rPr b="1"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DoH/DoT.</a:t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Others, says that DNSSEC is not enough.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338675" y="3576950"/>
            <a:ext cx="66486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References: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https://blog.apnic.net/2018/08/17/sunrise-dns-over-tls-sunset-dnssec/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(Willem Toorop, NLnet Labs, Aug 17th 2018)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https://blog.apnic.net/2018/08/20/dnssec-and-dns-over-tls/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(Geoff Huston, APNIC, Aug 20th 2018)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9" name="Google Shape;179;p25"/>
          <p:cNvCxnSpPr/>
          <p:nvPr/>
        </p:nvCxnSpPr>
        <p:spPr>
          <a:xfrm flipH="1" rot="10800000">
            <a:off x="422900" y="3625200"/>
            <a:ext cx="6265200" cy="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5"/>
          <p:cNvCxnSpPr/>
          <p:nvPr/>
        </p:nvCxnSpPr>
        <p:spPr>
          <a:xfrm flipH="1" rot="10800000">
            <a:off x="422900" y="2558400"/>
            <a:ext cx="6265200" cy="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Hackers in action (2 of 2)</a:t>
            </a:r>
            <a:endParaRPr/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311700" y="1266325"/>
            <a:ext cx="8520600" cy="3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Rebinding attacks over IOT (Jun 19th, 2018, PoC). </a:t>
            </a: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“TL;DR”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This kind of attacks affects a home network, generally speaking a </a:t>
            </a: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WiFi network, by affecting mainly devices like TVs, Roku, Speakers, Routers WiFi, Thermostats(!), etc.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It consists in mapping DNS crafted records, in an ephemere fashion (low TTL for quickly changing destination IP), by using JS + POST on the objective.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References: </a:t>
            </a:r>
            <a:r>
              <a:rPr lang="en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https://medium.com/@brannondorsey/attacking-private-networks-from-the-internet-with-dns-rebinding-ea7098a2d325</a:t>
            </a:r>
            <a:endParaRPr sz="1400">
              <a:solidFill>
                <a:srgbClr val="EF6C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latin typeface="Comfortaa"/>
                <a:ea typeface="Comfortaa"/>
                <a:cs typeface="Comfortaa"/>
                <a:sym typeface="Comfortaa"/>
              </a:rPr>
              <a:t>Exploit report (thermostat):</a:t>
            </a:r>
            <a:endParaRPr b="1" sz="1200">
              <a:solidFill>
                <a:srgbClr val="EF6C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</a:rPr>
              <a:t>https://cve.mitre.org/cgi-bin/cvename.cgi?name=CVE-2018-11315%29</a:t>
            </a:r>
            <a:endParaRPr sz="1200" u="sng">
              <a:solidFill>
                <a:schemeClr val="hlink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311700" y="3688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https://dnsflagday.net/</a:t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213900" y="1113925"/>
            <a:ext cx="8823000" cy="3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ermanent Marker"/>
                <a:ea typeface="Permanent Marker"/>
                <a:cs typeface="Permanent Marker"/>
                <a:sym typeface="Permanent Marker"/>
              </a:rPr>
              <a:t>IMPORTANT: </a:t>
            </a:r>
            <a:r>
              <a:rPr lang="en"/>
              <a:t>February 1st, 2019, the following vendors: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3737"/>
                </a:solidFill>
                <a:highlight>
                  <a:srgbClr val="F2F2F2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u="sng">
                <a:solidFill>
                  <a:srgbClr val="0F79D0"/>
                </a:solidFill>
                <a:highlight>
                  <a:srgbClr val="F2F2F2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BIND (ISC)</a:t>
            </a:r>
            <a:r>
              <a:rPr lang="en">
                <a:solidFill>
                  <a:srgbClr val="373737"/>
                </a:solidFill>
                <a:highlight>
                  <a:srgbClr val="F2F2F2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u="sng">
                <a:solidFill>
                  <a:srgbClr val="0F79D0"/>
                </a:solidFill>
                <a:highlight>
                  <a:srgbClr val="F2F2F2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Knot Resolver (CZ.NIC)</a:t>
            </a:r>
            <a:r>
              <a:rPr lang="en">
                <a:solidFill>
                  <a:srgbClr val="373737"/>
                </a:solidFill>
                <a:highlight>
                  <a:srgbClr val="F2F2F2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u="sng">
                <a:solidFill>
                  <a:srgbClr val="0F79D0"/>
                </a:solidFill>
                <a:highlight>
                  <a:srgbClr val="F2F2F2"/>
                </a:highlight>
                <a:latin typeface="Calibri"/>
                <a:ea typeface="Calibri"/>
                <a:cs typeface="Calibri"/>
                <a:sym typeface="Calibri"/>
                <a:hlinkClick r:id="rId5"/>
              </a:rPr>
              <a:t>PowerDNS</a:t>
            </a:r>
            <a:r>
              <a:rPr lang="en">
                <a:solidFill>
                  <a:srgbClr val="373737"/>
                </a:solidFill>
                <a:highlight>
                  <a:srgbClr val="F2F2F2"/>
                </a:highlight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" u="sng">
                <a:solidFill>
                  <a:srgbClr val="0F79D0"/>
                </a:solidFill>
                <a:highlight>
                  <a:srgbClr val="F2F2F2"/>
                </a:highlight>
                <a:latin typeface="Calibri"/>
                <a:ea typeface="Calibri"/>
                <a:cs typeface="Calibri"/>
                <a:sym typeface="Calibri"/>
                <a:hlinkClick r:id="rId6"/>
              </a:rPr>
              <a:t>Unbound (NLnet Labs)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Will remove workarounds from their software, for broken EDNS0 implementations, making that timeouts will valid </a:t>
            </a:r>
            <a:r>
              <a:rPr b="1" i="1" lang="en"/>
              <a:t>only</a:t>
            </a:r>
            <a:r>
              <a:rPr lang="en"/>
              <a:t> for network issues - and not for broken implementations.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Presentation at DNS-OARC 28, by </a:t>
            </a:r>
            <a:r>
              <a:rPr lang="en" sz="1400" u="sng">
                <a:solidFill>
                  <a:srgbClr val="5D95E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7"/>
              </a:rPr>
              <a:t>Ondrej Sury </a:t>
            </a:r>
            <a:r>
              <a:rPr lang="en" sz="14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(Internet Systems Consortium)</a:t>
            </a:r>
            <a:r>
              <a:rPr lang="en" sz="1400">
                <a:solidFill>
                  <a:srgbClr val="55555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400" u="sng">
                <a:solidFill>
                  <a:srgbClr val="5D95E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8"/>
              </a:rPr>
              <a:t>Peter van Dijk </a:t>
            </a:r>
            <a:r>
              <a:rPr lang="en" sz="14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(PowerDNS), </a:t>
            </a:r>
            <a:r>
              <a:rPr lang="en" sz="1400" u="sng">
                <a:solidFill>
                  <a:srgbClr val="5D95E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9"/>
              </a:rPr>
              <a:t>Petr Špaček </a:t>
            </a:r>
            <a:r>
              <a:rPr lang="en" sz="14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(CZ.NIC),</a:t>
            </a:r>
            <a:r>
              <a:rPr lang="en" sz="1400">
                <a:solidFill>
                  <a:srgbClr val="55555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400" u="sng">
                <a:solidFill>
                  <a:srgbClr val="5D95E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0"/>
              </a:rPr>
              <a:t>Ralph Dolmans </a:t>
            </a:r>
            <a:r>
              <a:rPr lang="en" sz="14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(NLnet Labs)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Slides:</a:t>
            </a:r>
            <a:r>
              <a:rPr lang="en" sz="1400" u="sng">
                <a:solidFill>
                  <a:schemeClr val="hlink"/>
                </a:solidFill>
                <a:hlinkClick r:id="rId11"/>
              </a:rPr>
              <a:t>https://indico.dns-oarc.net/event/28/contributions/515/attachments/490/799/Removing_EDNS_Workarounds.pdf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Video: </a:t>
            </a:r>
            <a:r>
              <a:rPr lang="en" sz="1400" u="sng">
                <a:solidFill>
                  <a:schemeClr val="accent5"/>
                </a:solidFill>
                <a:hlinkClick r:id="rId12"/>
              </a:rPr>
              <a:t>https://youtu.be/9YYH8JFH_bY?t=5198</a:t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55650" y="291075"/>
            <a:ext cx="980575" cy="8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Finally..</a:t>
            </a:r>
            <a:r>
              <a:rPr lang="en"/>
              <a:t>.</a:t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3651475" y="2220100"/>
            <a:ext cx="5243100" cy="16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Happy 35th birthday DNS!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Permanent Marker"/>
              <a:buChar char="-"/>
            </a:pP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First Test, June/1983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ermanent Marker"/>
              <a:buChar char="-"/>
            </a:pP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RFC 882, First RFC with DNS description, November/1983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75" y="1222975"/>
            <a:ext cx="2697550" cy="26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Acknowledgements:</a:t>
            </a:r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311700" y="1266325"/>
            <a:ext cx="8520600" cy="30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(Alphabetic order)</a:t>
            </a: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: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aveat"/>
              <a:buChar char="➔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Asian Pacific Network Information Centre (RIR) / </a:t>
            </a:r>
            <a:r>
              <a:rPr lang="en" u="sng">
                <a:solidFill>
                  <a:schemeClr val="hlink"/>
                </a:solidFill>
                <a:latin typeface="Caveat"/>
                <a:ea typeface="Caveat"/>
                <a:cs typeface="Caveat"/>
                <a:sym typeface="Caveat"/>
                <a:hlinkClick r:id="rId3"/>
              </a:rPr>
              <a:t>www.apnic.net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➔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CZ.NIC (NIC de República Checa) / </a:t>
            </a:r>
            <a:r>
              <a:rPr lang="en" u="sng">
                <a:solidFill>
                  <a:schemeClr val="hlink"/>
                </a:solidFill>
                <a:latin typeface="Caveat"/>
                <a:ea typeface="Caveat"/>
                <a:cs typeface="Caveat"/>
                <a:sym typeface="Caveat"/>
                <a:hlinkClick r:id="rId4"/>
              </a:rPr>
              <a:t>www.nic.cz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➔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DNS-OARC / </a:t>
            </a:r>
            <a:r>
              <a:rPr lang="en" u="sng">
                <a:solidFill>
                  <a:schemeClr val="hlink"/>
                </a:solidFill>
                <a:latin typeface="Caveat"/>
                <a:ea typeface="Caveat"/>
                <a:cs typeface="Caveat"/>
                <a:sym typeface="Caveat"/>
                <a:hlinkClick r:id="rId5"/>
              </a:rPr>
              <a:t>www.dns-oarc.net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➔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DNSCrypt-Proxy / Frank Denis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➔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Internet Software Consortium / </a:t>
            </a:r>
            <a:r>
              <a:rPr lang="en" u="sng">
                <a:solidFill>
                  <a:schemeClr val="hlink"/>
                </a:solidFill>
                <a:latin typeface="Caveat"/>
                <a:ea typeface="Caveat"/>
                <a:cs typeface="Caveat"/>
                <a:sym typeface="Caveat"/>
                <a:hlinkClick r:id="rId6"/>
              </a:rPr>
              <a:t>www.isc.org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➔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NLNet Labs / </a:t>
            </a:r>
            <a:r>
              <a:rPr lang="en" u="sng">
                <a:solidFill>
                  <a:schemeClr val="hlink"/>
                </a:solidFill>
                <a:latin typeface="Caveat"/>
                <a:ea typeface="Caveat"/>
                <a:cs typeface="Caveat"/>
                <a:sym typeface="Caveat"/>
                <a:hlinkClick r:id="rId7"/>
              </a:rPr>
              <a:t>www.nlnetlabs.nl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➔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PowerDNS / </a:t>
            </a:r>
            <a:r>
              <a:rPr lang="en" u="sng">
                <a:solidFill>
                  <a:schemeClr val="hlink"/>
                </a:solidFill>
                <a:latin typeface="Caveat"/>
                <a:ea typeface="Caveat"/>
                <a:cs typeface="Caveat"/>
                <a:sym typeface="Caveat"/>
                <a:hlinkClick r:id="rId8"/>
              </a:rPr>
              <a:t>www.powerdns.com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➔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Sinodun Internet Technologies / </a:t>
            </a:r>
            <a:r>
              <a:rPr lang="en" u="sng">
                <a:solidFill>
                  <a:schemeClr val="hlink"/>
                </a:solidFill>
                <a:latin typeface="Caveat"/>
                <a:ea typeface="Caveat"/>
                <a:cs typeface="Caveat"/>
                <a:sym typeface="Caveat"/>
                <a:hlinkClick r:id="rId9"/>
              </a:rPr>
              <a:t>http://www.sinodun.com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2438875" y="1790050"/>
            <a:ext cx="4628700" cy="9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800">
                <a:latin typeface="Lobster"/>
                <a:ea typeface="Lobster"/>
                <a:cs typeface="Lobster"/>
                <a:sym typeface="Lobster"/>
              </a:rPr>
              <a:t>Thank you</a:t>
            </a:r>
            <a:r>
              <a:rPr b="1" lang="en" sz="4800">
                <a:latin typeface="Lobster"/>
                <a:ea typeface="Lobster"/>
                <a:cs typeface="Lobster"/>
                <a:sym typeface="Lobster"/>
              </a:rPr>
              <a:t>!</a:t>
            </a:r>
            <a:endParaRPr b="1" sz="48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366375" y="1860875"/>
            <a:ext cx="86610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 Twitter: @pcarboni</a:t>
            </a:r>
            <a:endParaRPr sz="2200">
              <a:solidFill>
                <a:schemeClr val="lt2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Author: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235500" y="3062600"/>
            <a:ext cx="8773200" cy="13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Char char="➔"/>
            </a:pP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SysAdmin, DNSAdmin, sometimes NetAdmin</a:t>
            </a: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, sometimes </a:t>
            </a: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Unix developer ☺</a:t>
            </a: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.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➔"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Currently</a:t>
            </a:r>
            <a:r>
              <a:rPr lang="en" sz="2400">
                <a:latin typeface="Caveat"/>
                <a:ea typeface="Caveat"/>
                <a:cs typeface="Caveat"/>
                <a:sym typeface="Caveat"/>
              </a:rPr>
              <a:t>: DevOps at GraphPath.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66375" y="2272000"/>
            <a:ext cx="86610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 Mastodon: @pcarboni@bsd.network</a:t>
            </a:r>
            <a:endParaRPr sz="2200">
              <a:solidFill>
                <a:schemeClr val="lt2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02" y="1958689"/>
            <a:ext cx="395075" cy="3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49" y="2416225"/>
            <a:ext cx="235175" cy="2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503700" y="1346675"/>
            <a:ext cx="23952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Pablo Carboni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happened with DNS services during 2018?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235500" y="1420500"/>
            <a:ext cx="8520600" cy="31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-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New DNS services were offered for </a:t>
            </a:r>
            <a:r>
              <a:rPr b="1" i="1" lang="en" u="sng">
                <a:latin typeface="Comfortaa"/>
                <a:ea typeface="Comfortaa"/>
                <a:cs typeface="Comfortaa"/>
                <a:sym typeface="Comfortaa"/>
              </a:rPr>
              <a:t>free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by other companies, in addition to the offered by Google Public DNS (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8.8.8.8/8.8.4.4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).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omfortaa"/>
              <a:buChar char="-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There are additional protocols, with </a:t>
            </a:r>
            <a:r>
              <a:rPr b="1" i="1" lang="en">
                <a:highlight>
                  <a:schemeClr val="dk1"/>
                </a:highlight>
                <a:latin typeface="Comfortaa"/>
                <a:ea typeface="Comfortaa"/>
                <a:cs typeface="Comfortaa"/>
                <a:sym typeface="Comfortaa"/>
              </a:rPr>
              <a:t>privacy and authenticity in mind that were added: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DNS-Over-TLS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- standard 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RFC (DoT)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DNS-Over-HTTPS, draft IETF (DoH)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DNSCrypt (Open, no standarization)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54850" y="416275"/>
            <a:ext cx="4154700" cy="4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New DNS service  providers</a:t>
            </a:r>
            <a:r>
              <a:rPr lang="en">
                <a:solidFill>
                  <a:schemeClr val="dk2"/>
                </a:solidFill>
              </a:rPr>
              <a:t>:</a:t>
            </a:r>
            <a:endParaRPr>
              <a:solidFill>
                <a:schemeClr val="dk2"/>
              </a:solidFill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veat"/>
              <a:buChar char="↪"/>
            </a:pPr>
            <a:r>
              <a:rPr b="0" lang="en" sz="30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Focused on privacy</a:t>
            </a:r>
            <a:endParaRPr b="0" sz="30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veat"/>
              <a:buChar char="↪"/>
            </a:pPr>
            <a:r>
              <a:rPr b="0" lang="en" sz="30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IPv4 and IPv6</a:t>
            </a:r>
            <a:endParaRPr b="0" sz="30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veat"/>
              <a:buChar char="↪"/>
            </a:pPr>
            <a:r>
              <a:rPr b="0" lang="en" sz="30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This listing is </a:t>
            </a:r>
            <a:r>
              <a:rPr lang="en" sz="3000" u="sng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partial.</a:t>
            </a:r>
            <a:endParaRPr sz="3000" u="sng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(Additional services are available with other IPs)</a:t>
            </a:r>
            <a:endParaRPr b="0" sz="30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705675" y="0"/>
            <a:ext cx="4465200" cy="5106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</a:t>
            </a:r>
            <a:r>
              <a:rPr b="1" lang="en"/>
              <a:t>Quad9</a:t>
            </a:r>
            <a:r>
              <a:rPr lang="en"/>
              <a:t>” 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(IBM- PCH - Global CyberAlliance)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DoT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9.9</a:t>
            </a:r>
            <a:r>
              <a:rPr b="1" lang="en" sz="1600"/>
              <a:t>.9.9 / 149.112.112.122</a:t>
            </a:r>
            <a:r>
              <a:rPr b="1" lang="en" sz="1600"/>
              <a:t> </a:t>
            </a:r>
            <a:r>
              <a:rPr lang="en" sz="1600">
                <a:latin typeface="Caveat"/>
                <a:ea typeface="Caveat"/>
                <a:cs typeface="Caveat"/>
                <a:sym typeface="Caveat"/>
              </a:rPr>
              <a:t>[ IPv4 ]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2620:fe::fe, 2620:fe::9</a:t>
            </a:r>
            <a:r>
              <a:rPr lang="en" sz="1600">
                <a:latin typeface="Caveat"/>
                <a:ea typeface="Caveat"/>
                <a:cs typeface="Caveat"/>
                <a:sym typeface="Caveat"/>
              </a:rPr>
              <a:t>[ IPv6 ]</a:t>
            </a:r>
            <a:endParaRPr b="1" sz="1600">
              <a:solidFill>
                <a:srgbClr val="EA2D6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</a:t>
            </a:r>
            <a:r>
              <a:rPr b="1" lang="en"/>
              <a:t>1.1.1.1</a:t>
            </a:r>
            <a:r>
              <a:rPr lang="en"/>
              <a:t>” 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(CloudFare - APNIC)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DoT, DoH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1.1.1.1 / 1.0.0.1 </a:t>
            </a:r>
            <a:r>
              <a:rPr lang="en" sz="1600">
                <a:latin typeface="Caveat"/>
                <a:ea typeface="Caveat"/>
                <a:cs typeface="Caveat"/>
                <a:sym typeface="Caveat"/>
              </a:rPr>
              <a:t>[ IPv4 ]</a:t>
            </a:r>
            <a:endParaRPr sz="1600">
              <a:latin typeface="Caveat"/>
              <a:ea typeface="Caveat"/>
              <a:cs typeface="Caveat"/>
              <a:sym typeface="Caveat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aveat"/>
              <a:buChar char="○"/>
            </a:pPr>
            <a:r>
              <a:rPr b="1" i="1" lang="en" sz="1600"/>
              <a:t>2606:4700:4700::1111 </a:t>
            </a:r>
            <a:r>
              <a:rPr lang="en" sz="1600">
                <a:latin typeface="Caveat"/>
                <a:ea typeface="Caveat"/>
                <a:cs typeface="Caveat"/>
                <a:sym typeface="Caveat"/>
              </a:rPr>
              <a:t>[ IPv6 ]</a:t>
            </a:r>
            <a:endParaRPr sz="1600">
              <a:latin typeface="Caveat"/>
              <a:ea typeface="Caveat"/>
              <a:cs typeface="Caveat"/>
              <a:sym typeface="Cave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veat"/>
              <a:buChar char="○"/>
            </a:pPr>
            <a:r>
              <a:rPr b="1" i="1" lang="en" sz="1600"/>
              <a:t>2606:4700:4700::1001 </a:t>
            </a:r>
            <a:r>
              <a:rPr lang="en" sz="1600">
                <a:latin typeface="Caveat"/>
                <a:ea typeface="Caveat"/>
                <a:cs typeface="Caveat"/>
                <a:sym typeface="Caveat"/>
              </a:rPr>
              <a:t>[ IPv6 ]</a:t>
            </a:r>
            <a:endParaRPr b="1" i="1"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</a:t>
            </a:r>
            <a:r>
              <a:rPr b="1" lang="en"/>
              <a:t>CleanBrowsing</a:t>
            </a:r>
            <a:r>
              <a:rPr lang="en"/>
              <a:t>” 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(CleanBrowsing)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DoT, DoH, DNSCrypt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185.228.168.168 / 185.228.169.168   </a:t>
            </a:r>
            <a:r>
              <a:rPr lang="en" sz="1600">
                <a:latin typeface="Caveat"/>
                <a:ea typeface="Caveat"/>
                <a:cs typeface="Caveat"/>
                <a:sym typeface="Caveat"/>
              </a:rPr>
              <a:t>[ IPv4 ]</a:t>
            </a:r>
            <a:endParaRPr sz="1600">
              <a:latin typeface="Caveat"/>
              <a:ea typeface="Caveat"/>
              <a:cs typeface="Caveat"/>
              <a:sym typeface="Cave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veat"/>
              <a:buChar char="○"/>
            </a:pPr>
            <a:r>
              <a:rPr b="1" lang="en" sz="1600"/>
              <a:t>2a0d:2a00:1::, 2a0d:2a00:2:: </a:t>
            </a:r>
            <a:r>
              <a:rPr lang="en" sz="1600">
                <a:latin typeface="Caveat"/>
                <a:ea typeface="Caveat"/>
                <a:cs typeface="Caveat"/>
                <a:sym typeface="Caveat"/>
              </a:rPr>
              <a:t>[ IPv6 ]</a:t>
            </a:r>
            <a:endParaRPr b="1"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DoH! (DNS over HTTPS)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190125"/>
            <a:ext cx="8520600" cy="3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-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DNS queries needs to be trusted 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(authenticity), and private (no spying), because of user security reasons.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-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However, this is not always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as we wanted to have.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..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-	</a:t>
            </a:r>
            <a:r>
              <a:rPr lang="en" sz="2400">
                <a:latin typeface="Caveat"/>
                <a:ea typeface="Caveat"/>
                <a:cs typeface="Caveat"/>
                <a:sym typeface="Caveat"/>
              </a:rPr>
              <a:t>For this purpose, in draft state, </a:t>
            </a:r>
            <a:r>
              <a:rPr b="1" lang="en" sz="2400">
                <a:latin typeface="Caveat"/>
                <a:ea typeface="Caveat"/>
                <a:cs typeface="Caveat"/>
                <a:sym typeface="Caveat"/>
              </a:rPr>
              <a:t>DNS over HTTPs (DoH), </a:t>
            </a:r>
            <a:r>
              <a:rPr lang="en" sz="2400">
                <a:latin typeface="Caveat"/>
                <a:ea typeface="Caveat"/>
                <a:cs typeface="Caveat"/>
                <a:sym typeface="Caveat"/>
              </a:rPr>
              <a:t>comes to rescue!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-15606" l="-13824" r="-6599" t="-4816"/>
          <a:stretch/>
        </p:blipFill>
        <p:spPr>
          <a:xfrm>
            <a:off x="3027350" y="2272600"/>
            <a:ext cx="2778525" cy="176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636300"/>
            <a:ext cx="8444400" cy="22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-	It’s DNS traffic </a:t>
            </a: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travelling inside an </a:t>
            </a:r>
            <a:r>
              <a:rPr b="1" i="1" lang="en" sz="1600">
                <a:latin typeface="Comfortaa"/>
                <a:ea typeface="Comfortaa"/>
                <a:cs typeface="Comfortaa"/>
                <a:sym typeface="Comfortaa"/>
              </a:rPr>
              <a:t>encrypted transport like </a:t>
            </a:r>
            <a:r>
              <a:rPr b="1" i="1" lang="en" sz="1600">
                <a:latin typeface="Comfortaa"/>
                <a:ea typeface="Comfortaa"/>
                <a:cs typeface="Comfortaa"/>
                <a:sym typeface="Comfortaa"/>
              </a:rPr>
              <a:t>HTTPS</a:t>
            </a: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-	It </a:t>
            </a:r>
            <a:r>
              <a:rPr b="1" i="1" lang="en" sz="1600" u="sng">
                <a:latin typeface="Comfortaa"/>
                <a:ea typeface="Comfortaa"/>
                <a:cs typeface="Comfortaa"/>
                <a:sym typeface="Comfortaa"/>
              </a:rPr>
              <a:t>e</a:t>
            </a:r>
            <a:r>
              <a:rPr b="1" i="1" lang="en" sz="1600" u="sng">
                <a:latin typeface="Comfortaa"/>
                <a:ea typeface="Comfortaa"/>
                <a:cs typeface="Comfortaa"/>
                <a:sym typeface="Comfortaa"/>
              </a:rPr>
              <a:t>nhances privacy and avoids data tampering</a:t>
            </a: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. Avoid attacks like “Man-In-the-Middle” type.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latin typeface="Comfortaa"/>
                <a:ea typeface="Comfortaa"/>
                <a:cs typeface="Comfortaa"/>
                <a:sym typeface="Comfortaa"/>
              </a:rPr>
              <a:t>Note</a:t>
            </a:r>
            <a:r>
              <a:rPr b="1" i="1" lang="en" sz="1600">
                <a:latin typeface="Comfortaa"/>
                <a:ea typeface="Comfortaa"/>
                <a:cs typeface="Comfortaa"/>
                <a:sym typeface="Comfortaa"/>
              </a:rPr>
              <a:t>:</a:t>
            </a: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 It doesn’t have mechanisms for querying to DNS authoritative servers.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latin typeface="Permanent Marker"/>
                <a:ea typeface="Permanent Marker"/>
                <a:cs typeface="Permanent Marker"/>
                <a:sym typeface="Permanent Marker"/>
              </a:rPr>
              <a:t>Future standard</a:t>
            </a:r>
            <a:r>
              <a:rPr lang="en" sz="1400">
                <a:latin typeface="Permanent Marker"/>
                <a:ea typeface="Permanent Marker"/>
                <a:cs typeface="Permanent Marker"/>
                <a:sym typeface="Permanent Marker"/>
              </a:rPr>
              <a:t>: </a:t>
            </a:r>
            <a:r>
              <a:rPr lang="en" sz="1400" u="sng">
                <a:solidFill>
                  <a:schemeClr val="hlink"/>
                </a:solidFill>
                <a:latin typeface="Permanent Marker"/>
                <a:ea typeface="Permanent Marker"/>
                <a:cs typeface="Permanent Marker"/>
                <a:sym typeface="Permanent Marker"/>
                <a:hlinkClick r:id="rId3"/>
              </a:rPr>
              <a:t>https://tools.ietf.org/html/draft-ietf-doh-dns-over-https-14</a:t>
            </a:r>
            <a:endParaRPr sz="1400"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veat"/>
                <a:ea typeface="Caveat"/>
                <a:cs typeface="Caveat"/>
                <a:sym typeface="Caveat"/>
              </a:rPr>
              <a:t>(Aug 16th, 2018)</a:t>
            </a:r>
            <a:endParaRPr b="1" sz="1600">
              <a:solidFill>
                <a:srgbClr val="695D4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DoH then?</a:t>
            </a:r>
            <a:endParaRPr/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476250" y="27617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DoT?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415450" y="3354425"/>
            <a:ext cx="8520600" cy="1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-	It’s DNS traffic travelling over a ciphered channel with TLS cryptographic protocol.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-	It enhances privacy and avoid data tampering, trying to avoid attacks like “Man-In-the-Middle” type.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-	</a:t>
            </a: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RFC 7858 / RFC 8310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-12175"/>
            <a:ext cx="8520600" cy="12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DoT implementations, both testing and production quality (August 2018)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87900" y="1208677"/>
            <a:ext cx="8520600" cy="32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Browsers: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Firefox, Chrome, cURL.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Servers/Clients (DNS):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Unbound, Bind, Knot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OS: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systemd-resolvd 239 (Linux), Android 9 (Pie)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Services (companies):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CloudFare, Quad9, CleanBrowsing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Proxies: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DNSCrypt-Proxy (Frank Denis).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 LB: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dnsdist (PowerDNS)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More info: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veat"/>
                <a:ea typeface="Caveat"/>
                <a:cs typeface="Caveat"/>
                <a:sym typeface="Caveat"/>
              </a:rPr>
              <a:t>⇨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https://www.dnsprivacy.org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latin typeface="Caveat"/>
                <a:ea typeface="Caveat"/>
                <a:cs typeface="Caveat"/>
                <a:sym typeface="Caveat"/>
              </a:rPr>
              <a:t>(Main Hub with news, info about implementations, etc)</a:t>
            </a:r>
            <a:endParaRPr b="1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https://hacks.mozilla.org/2018/05/a-cartoon-intro-to-dns-over-https/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https://bitsup.blogspot.com/2018/05/the-benefits-of-https-for-dns.html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150" y="4679825"/>
            <a:ext cx="281500" cy="2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150" y="4368750"/>
            <a:ext cx="281501" cy="29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525" y="4540926"/>
            <a:ext cx="736131" cy="2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95375" y="4303750"/>
            <a:ext cx="562450" cy="5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71601" y="4343900"/>
            <a:ext cx="489552" cy="3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82675" y="4795801"/>
            <a:ext cx="1135213" cy="1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03750" y="4390013"/>
            <a:ext cx="943625" cy="5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54675" y="4477725"/>
            <a:ext cx="1562976" cy="3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472400" y="4368747"/>
            <a:ext cx="968732" cy="2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63495" y="4424713"/>
            <a:ext cx="489550" cy="446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31302" y="4663722"/>
            <a:ext cx="774075" cy="313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757150" y="4446176"/>
            <a:ext cx="943625" cy="52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410816" y="4316390"/>
            <a:ext cx="562450" cy="662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64025"/>
            <a:ext cx="8520600" cy="12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</a:t>
            </a:r>
            <a:r>
              <a:rPr lang="en"/>
              <a:t> DoH implementations, both testing and production quality (August’2018)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87900" y="1422850"/>
            <a:ext cx="8520600" cy="29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Browsers: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Firefox, Bromite (Chromium), cURL, OkHttp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Services (companies):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CloudFare, CleanBrowsing, Google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Proxies: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DNSCrypt-Proxy, client-server (Frank Denis), Facebook DoH client, jDnsProxy, Start Brilliant (client-server)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Alegreya"/>
                <a:ea typeface="Alegreya"/>
                <a:cs typeface="Alegreya"/>
                <a:sym typeface="Alegreya"/>
              </a:rPr>
              <a:t>Note:</a:t>
            </a:r>
            <a:r>
              <a:rPr lang="en" sz="1600">
                <a:latin typeface="Alegreya"/>
                <a:ea typeface="Alegreya"/>
                <a:cs typeface="Alegreya"/>
                <a:sym typeface="Alegreya"/>
              </a:rPr>
              <a:t> There is no way to send queries to DNS authoritative servers.</a:t>
            </a:r>
            <a:endParaRPr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More info: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https://github.com/curl/curl/wiki/DNS-over-HTTPS</a:t>
            </a:r>
            <a:r>
              <a:rPr i="1" lang="en"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(Up-to-date implementations listing)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https://www.dnsprivacy.org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(Main hub with news, implementations, etc)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https://en.wikipedia.org/wiki/DNS_over_HTTPS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 (Description from Wikipedia)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350" y="4561087"/>
            <a:ext cx="281501" cy="28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0722" y="4577979"/>
            <a:ext cx="736126" cy="27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7900" y="4457288"/>
            <a:ext cx="562450" cy="5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97200" y="4644538"/>
            <a:ext cx="1135213" cy="1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97475" y="4466213"/>
            <a:ext cx="943625" cy="5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7250" y="4527138"/>
            <a:ext cx="373473" cy="3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58617" y="4382305"/>
            <a:ext cx="515725" cy="51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… our world isn’t a perfect world …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11700" y="1266325"/>
            <a:ext cx="87123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Let’s imagine a world (2018 year) </a:t>
            </a:r>
            <a:r>
              <a:rPr b="1" lang="en" u="sng">
                <a:latin typeface="Playfair Display"/>
                <a:ea typeface="Playfair Display"/>
                <a:cs typeface="Playfair Display"/>
                <a:sym typeface="Playfair Display"/>
              </a:rPr>
              <a:t>without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DNS</a:t>
            </a: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en" u="sng">
                <a:latin typeface="Playfair Display"/>
                <a:ea typeface="Playfair Display"/>
                <a:cs typeface="Playfair Display"/>
                <a:sym typeface="Playfair Display"/>
              </a:rPr>
              <a:t>security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running over the </a:t>
            </a:r>
            <a:r>
              <a:rPr b="1" lang="en" u="sng">
                <a:latin typeface="Playfair Display"/>
                <a:ea typeface="Playfair Display"/>
                <a:cs typeface="Playfair Display"/>
                <a:sym typeface="Playfair Display"/>
              </a:rPr>
              <a:t>internet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…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675" y="1952675"/>
            <a:ext cx="3668350" cy="27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436700" y="2083250"/>
            <a:ext cx="4313700" cy="19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Are </a:t>
            </a:r>
            <a:r>
              <a:rPr b="1" lang="en" sz="24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really </a:t>
            </a:r>
            <a:r>
              <a:rPr b="1" lang="en" sz="24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enough</a:t>
            </a:r>
            <a:r>
              <a:rPr b="1" lang="en" sz="24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en" sz="24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those mechanisms descripted previously?</a:t>
            </a:r>
            <a:endParaRPr b="1" sz="24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“The answer will not surprise you”</a:t>
            </a:r>
            <a:endParaRPr b="1" sz="30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133675" y="3983800"/>
            <a:ext cx="51069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NO!</a:t>
            </a:r>
            <a:r>
              <a:rPr lang="en" sz="16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(More protection is BETTER)</a:t>
            </a:r>
            <a:endParaRPr sz="16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